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59" r:id="rId3"/>
    <p:sldId id="260" r:id="rId4"/>
    <p:sldId id="261" r:id="rId5"/>
    <p:sldId id="262" r:id="rId6"/>
    <p:sldId id="263" r:id="rId7"/>
    <p:sldId id="264" r:id="rId8"/>
    <p:sldId id="265" r:id="rId9"/>
    <p:sldId id="266" r:id="rId10"/>
    <p:sldId id="26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6" autoAdjust="0"/>
    <p:restoredTop sz="64165" autoAdjust="0"/>
  </p:normalViewPr>
  <p:slideViewPr>
    <p:cSldViewPr snapToGrid="0">
      <p:cViewPr varScale="1">
        <p:scale>
          <a:sx n="71" d="100"/>
          <a:sy n="71" d="100"/>
        </p:scale>
        <p:origin x="78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EC14AF-D62A-45EA-B354-2BCA976C827B}" type="datetimeFigureOut">
              <a:rPr lang="en-GB" smtClean="0"/>
              <a:t>05/12/2018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AF6D46-205A-4970-92C7-FC43E18E07D8}" type="slidenum">
              <a:rPr lang="en-GB" smtClean="0"/>
              <a:t>‹#›</a:t>
            </a:fld>
            <a:endParaRPr lang="en-GB"/>
          </a:p>
        </p:txBody>
      </p:sp>
    </p:spTree>
    <p:extLst>
      <p:ext uri="{BB962C8B-B14F-4D97-AF65-F5344CB8AC3E}">
        <p14:creationId xmlns:p14="http://schemas.microsoft.com/office/powerpoint/2010/main" val="349794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0405B76-8699-450F-AF62-CDE21B60DA44}" type="slidenum">
              <a:rPr lang="en-GB" smtClean="0"/>
              <a:t>1</a:t>
            </a:fld>
            <a:endParaRPr lang="en-GB"/>
          </a:p>
        </p:txBody>
      </p:sp>
    </p:spTree>
    <p:extLst>
      <p:ext uri="{BB962C8B-B14F-4D97-AF65-F5344CB8AC3E}">
        <p14:creationId xmlns:p14="http://schemas.microsoft.com/office/powerpoint/2010/main" val="6897132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0405B76-8699-450F-AF62-CDE21B60DA44}" type="slidenum">
              <a:rPr lang="en-GB" smtClean="0"/>
              <a:t>10</a:t>
            </a:fld>
            <a:endParaRPr lang="en-GB"/>
          </a:p>
        </p:txBody>
      </p:sp>
    </p:spTree>
    <p:extLst>
      <p:ext uri="{BB962C8B-B14F-4D97-AF65-F5344CB8AC3E}">
        <p14:creationId xmlns:p14="http://schemas.microsoft.com/office/powerpoint/2010/main" val="5466845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Policy authoring process </a:t>
            </a:r>
          </a:p>
          <a:p>
            <a:pPr marL="171450" indent="-171450">
              <a:buFont typeface="Arial" charset="0"/>
              <a:buChar char="•"/>
            </a:pPr>
            <a:r>
              <a:rPr lang="en-US" dirty="0" smtClean="0"/>
              <a:t>Read policies (for your </a:t>
            </a:r>
            <a:r>
              <a:rPr lang="en-US" dirty="0" err="1" smtClean="0"/>
              <a:t>organisation</a:t>
            </a:r>
            <a:r>
              <a:rPr lang="en-US" dirty="0" smtClean="0"/>
              <a:t>, other </a:t>
            </a:r>
            <a:r>
              <a:rPr lang="en-US" dirty="0" err="1" smtClean="0"/>
              <a:t>organisations’</a:t>
            </a:r>
            <a:r>
              <a:rPr lang="en-US" dirty="0" smtClean="0"/>
              <a:t> DP policies)</a:t>
            </a:r>
          </a:p>
          <a:p>
            <a:pPr marL="171450" indent="-171450">
              <a:buFont typeface="Arial" charset="0"/>
              <a:buChar char="•"/>
            </a:pPr>
            <a:r>
              <a:rPr lang="en-US" dirty="0" smtClean="0"/>
              <a:t>Policy template</a:t>
            </a:r>
          </a:p>
          <a:p>
            <a:pPr marL="171450" indent="-171450">
              <a:buFont typeface="Arial" charset="0"/>
              <a:buChar char="•"/>
            </a:pPr>
            <a:r>
              <a:rPr lang="en-US" dirty="0" smtClean="0"/>
              <a:t>Gathering requirements</a:t>
            </a:r>
          </a:p>
          <a:p>
            <a:pPr marL="171450" indent="-171450">
              <a:buFont typeface="Arial" charset="0"/>
              <a:buChar char="•"/>
            </a:pPr>
            <a:r>
              <a:rPr lang="en-US" dirty="0" smtClean="0"/>
              <a:t>Setting out a high-level structure/list of points to address </a:t>
            </a:r>
          </a:p>
          <a:p>
            <a:pPr marL="171450" indent="-171450">
              <a:buFont typeface="Arial" charset="0"/>
              <a:buChar char="•"/>
            </a:pPr>
            <a:r>
              <a:rPr lang="en-US" dirty="0" smtClean="0"/>
              <a:t>Defining the stakeholder group membership (and ways of engaging with them) </a:t>
            </a:r>
          </a:p>
          <a:p>
            <a:pPr marL="171450" indent="-171450">
              <a:buFont typeface="Arial" charset="0"/>
              <a:buChar char="•"/>
            </a:pPr>
            <a:r>
              <a:rPr lang="en-US" dirty="0" smtClean="0"/>
              <a:t>Setting the frame of the task ahead </a:t>
            </a:r>
          </a:p>
          <a:p>
            <a:pPr marL="171450" indent="-171450">
              <a:buFont typeface="Arial" charset="0"/>
              <a:buChar char="•"/>
            </a:pPr>
            <a:r>
              <a:rPr lang="en-US" dirty="0" smtClean="0"/>
              <a:t>Agreeing on the scope – changed from “Cambridge University Library” to “Cambridge University Libraries”</a:t>
            </a:r>
            <a:endParaRPr lang="en-GB" dirty="0" smtClean="0"/>
          </a:p>
          <a:p>
            <a:endParaRPr lang="en-GB" dirty="0"/>
          </a:p>
        </p:txBody>
      </p:sp>
      <p:sp>
        <p:nvSpPr>
          <p:cNvPr id="4" name="Slide Number Placeholder 3"/>
          <p:cNvSpPr>
            <a:spLocks noGrp="1"/>
          </p:cNvSpPr>
          <p:nvPr>
            <p:ph type="sldNum" sz="quarter" idx="10"/>
          </p:nvPr>
        </p:nvSpPr>
        <p:spPr/>
        <p:txBody>
          <a:bodyPr/>
          <a:lstStyle/>
          <a:p>
            <a:fld id="{80405B76-8699-450F-AF62-CDE21B60DA44}" type="slidenum">
              <a:rPr lang="en-GB" smtClean="0"/>
              <a:t>2</a:t>
            </a:fld>
            <a:endParaRPr lang="en-GB"/>
          </a:p>
        </p:txBody>
      </p:sp>
    </p:spTree>
    <p:extLst>
      <p:ext uri="{BB962C8B-B14F-4D97-AF65-F5344CB8AC3E}">
        <p14:creationId xmlns:p14="http://schemas.microsoft.com/office/powerpoint/2010/main" val="8912190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Policy authoring process </a:t>
            </a:r>
          </a:p>
          <a:p>
            <a:pPr marL="171450" indent="-171450">
              <a:buFont typeface="Arial" charset="0"/>
              <a:buChar char="•"/>
            </a:pPr>
            <a:r>
              <a:rPr lang="en-US" dirty="0" smtClean="0"/>
              <a:t>Gathering requirements</a:t>
            </a:r>
          </a:p>
          <a:p>
            <a:pPr marL="171450" indent="-171450">
              <a:buFont typeface="Arial" charset="0"/>
              <a:buChar char="•"/>
            </a:pPr>
            <a:r>
              <a:rPr lang="en-US" dirty="0" smtClean="0"/>
              <a:t>Setting out a high-level structure/list of points to address </a:t>
            </a:r>
          </a:p>
          <a:p>
            <a:pPr marL="171450" indent="-171450">
              <a:buFont typeface="Arial" charset="0"/>
              <a:buChar char="•"/>
            </a:pPr>
            <a:r>
              <a:rPr lang="en-US" dirty="0" smtClean="0"/>
              <a:t>Defining the stakeholder group membership (and ways of engaging with them) </a:t>
            </a:r>
          </a:p>
          <a:p>
            <a:pPr marL="171450" indent="-171450">
              <a:buFont typeface="Arial" charset="0"/>
              <a:buChar char="•"/>
            </a:pPr>
            <a:r>
              <a:rPr lang="en-US" dirty="0" smtClean="0"/>
              <a:t>Setting the frame of the task ahead </a:t>
            </a:r>
          </a:p>
          <a:p>
            <a:pPr marL="171450" indent="-171450">
              <a:buFont typeface="Arial" charset="0"/>
              <a:buChar char="•"/>
            </a:pPr>
            <a:r>
              <a:rPr lang="en-US" dirty="0" smtClean="0"/>
              <a:t>Agreeing on the scope – changed from “Cambridge University Library” to “Cambridge University Libraries”</a:t>
            </a:r>
            <a:endParaRPr lang="en-GB" dirty="0" smtClean="0"/>
          </a:p>
          <a:p>
            <a:endParaRPr lang="en-GB" dirty="0"/>
          </a:p>
        </p:txBody>
      </p:sp>
      <p:sp>
        <p:nvSpPr>
          <p:cNvPr id="4" name="Slide Number Placeholder 3"/>
          <p:cNvSpPr>
            <a:spLocks noGrp="1"/>
          </p:cNvSpPr>
          <p:nvPr>
            <p:ph type="sldNum" sz="quarter" idx="10"/>
          </p:nvPr>
        </p:nvSpPr>
        <p:spPr/>
        <p:txBody>
          <a:bodyPr/>
          <a:lstStyle/>
          <a:p>
            <a:fld id="{80405B76-8699-450F-AF62-CDE21B60DA44}" type="slidenum">
              <a:rPr lang="en-GB" smtClean="0"/>
              <a:t>3</a:t>
            </a:fld>
            <a:endParaRPr lang="en-GB"/>
          </a:p>
        </p:txBody>
      </p:sp>
    </p:spTree>
    <p:extLst>
      <p:ext uri="{BB962C8B-B14F-4D97-AF65-F5344CB8AC3E}">
        <p14:creationId xmlns:p14="http://schemas.microsoft.com/office/powerpoint/2010/main" val="13613276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0405B76-8699-450F-AF62-CDE21B60DA44}" type="slidenum">
              <a:rPr lang="en-GB" smtClean="0"/>
              <a:t>4</a:t>
            </a:fld>
            <a:endParaRPr lang="en-GB"/>
          </a:p>
        </p:txBody>
      </p:sp>
    </p:spTree>
    <p:extLst>
      <p:ext uri="{BB962C8B-B14F-4D97-AF65-F5344CB8AC3E}">
        <p14:creationId xmlns:p14="http://schemas.microsoft.com/office/powerpoint/2010/main" val="21627185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0405B76-8699-450F-AF62-CDE21B60DA44}" type="slidenum">
              <a:rPr lang="en-GB" smtClean="0"/>
              <a:t>5</a:t>
            </a:fld>
            <a:endParaRPr lang="en-GB"/>
          </a:p>
        </p:txBody>
      </p:sp>
    </p:spTree>
    <p:extLst>
      <p:ext uri="{BB962C8B-B14F-4D97-AF65-F5344CB8AC3E}">
        <p14:creationId xmlns:p14="http://schemas.microsoft.com/office/powerpoint/2010/main" val="14720610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Other documents</a:t>
            </a:r>
            <a:r>
              <a:rPr lang="en-US" dirty="0" smtClean="0"/>
              <a:t> </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dirty="0" smtClean="0"/>
              <a:t>add/cross</a:t>
            </a:r>
            <a:r>
              <a:rPr lang="en-US" baseline="0" dirty="0" smtClean="0"/>
              <a:t> off </a:t>
            </a:r>
            <a:r>
              <a:rPr lang="en-US" dirty="0" smtClean="0"/>
              <a:t>things as you think of them</a:t>
            </a:r>
          </a:p>
          <a:p>
            <a:endParaRPr lang="en-GB" dirty="0"/>
          </a:p>
        </p:txBody>
      </p:sp>
      <p:sp>
        <p:nvSpPr>
          <p:cNvPr id="4" name="Slide Number Placeholder 3"/>
          <p:cNvSpPr>
            <a:spLocks noGrp="1"/>
          </p:cNvSpPr>
          <p:nvPr>
            <p:ph type="sldNum" sz="quarter" idx="10"/>
          </p:nvPr>
        </p:nvSpPr>
        <p:spPr/>
        <p:txBody>
          <a:bodyPr/>
          <a:lstStyle/>
          <a:p>
            <a:fld id="{80405B76-8699-450F-AF62-CDE21B60DA44}" type="slidenum">
              <a:rPr lang="en-GB" smtClean="0"/>
              <a:t>6</a:t>
            </a:fld>
            <a:endParaRPr lang="en-GB"/>
          </a:p>
        </p:txBody>
      </p:sp>
    </p:spTree>
    <p:extLst>
      <p:ext uri="{BB962C8B-B14F-4D97-AF65-F5344CB8AC3E}">
        <p14:creationId xmlns:p14="http://schemas.microsoft.com/office/powerpoint/2010/main" val="6390067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0405B76-8699-450F-AF62-CDE21B60DA44}" type="slidenum">
              <a:rPr lang="en-GB" smtClean="0"/>
              <a:t>7</a:t>
            </a:fld>
            <a:endParaRPr lang="en-GB"/>
          </a:p>
        </p:txBody>
      </p:sp>
    </p:spTree>
    <p:extLst>
      <p:ext uri="{BB962C8B-B14F-4D97-AF65-F5344CB8AC3E}">
        <p14:creationId xmlns:p14="http://schemas.microsoft.com/office/powerpoint/2010/main" val="13630439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0405B76-8699-450F-AF62-CDE21B60DA44}" type="slidenum">
              <a:rPr lang="en-GB" smtClean="0"/>
              <a:t>8</a:t>
            </a:fld>
            <a:endParaRPr lang="en-GB"/>
          </a:p>
        </p:txBody>
      </p:sp>
    </p:spTree>
    <p:extLst>
      <p:ext uri="{BB962C8B-B14F-4D97-AF65-F5344CB8AC3E}">
        <p14:creationId xmlns:p14="http://schemas.microsoft.com/office/powerpoint/2010/main" val="18735741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0405B76-8699-450F-AF62-CDE21B60DA44}" type="slidenum">
              <a:rPr lang="en-GB" smtClean="0"/>
              <a:t>9</a:t>
            </a:fld>
            <a:endParaRPr lang="en-GB"/>
          </a:p>
        </p:txBody>
      </p:sp>
    </p:spTree>
    <p:extLst>
      <p:ext uri="{BB962C8B-B14F-4D97-AF65-F5344CB8AC3E}">
        <p14:creationId xmlns:p14="http://schemas.microsoft.com/office/powerpoint/2010/main" val="15838199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AFEFCA4-5949-4FD4-92E3-9D4D47CF7C1B}" type="datetimeFigureOut">
              <a:rPr lang="en-GB" smtClean="0"/>
              <a:t>05/12/2018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D671CC-4135-4A2B-AA91-134231E44D3D}" type="slidenum">
              <a:rPr lang="en-GB" smtClean="0"/>
              <a:t>‹#›</a:t>
            </a:fld>
            <a:endParaRPr lang="en-GB"/>
          </a:p>
        </p:txBody>
      </p:sp>
    </p:spTree>
    <p:extLst>
      <p:ext uri="{BB962C8B-B14F-4D97-AF65-F5344CB8AC3E}">
        <p14:creationId xmlns:p14="http://schemas.microsoft.com/office/powerpoint/2010/main" val="42466341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AFEFCA4-5949-4FD4-92E3-9D4D47CF7C1B}" type="datetimeFigureOut">
              <a:rPr lang="en-GB" smtClean="0"/>
              <a:t>05/12/2018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D671CC-4135-4A2B-AA91-134231E44D3D}" type="slidenum">
              <a:rPr lang="en-GB" smtClean="0"/>
              <a:t>‹#›</a:t>
            </a:fld>
            <a:endParaRPr lang="en-GB"/>
          </a:p>
        </p:txBody>
      </p:sp>
    </p:spTree>
    <p:extLst>
      <p:ext uri="{BB962C8B-B14F-4D97-AF65-F5344CB8AC3E}">
        <p14:creationId xmlns:p14="http://schemas.microsoft.com/office/powerpoint/2010/main" val="359680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AFEFCA4-5949-4FD4-92E3-9D4D47CF7C1B}" type="datetimeFigureOut">
              <a:rPr lang="en-GB" smtClean="0"/>
              <a:t>05/12/2018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D671CC-4135-4A2B-AA91-134231E44D3D}" type="slidenum">
              <a:rPr lang="en-GB" smtClean="0"/>
              <a:t>‹#›</a:t>
            </a:fld>
            <a:endParaRPr lang="en-GB"/>
          </a:p>
        </p:txBody>
      </p:sp>
    </p:spTree>
    <p:extLst>
      <p:ext uri="{BB962C8B-B14F-4D97-AF65-F5344CB8AC3E}">
        <p14:creationId xmlns:p14="http://schemas.microsoft.com/office/powerpoint/2010/main" val="4114246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AFEFCA4-5949-4FD4-92E3-9D4D47CF7C1B}" type="datetimeFigureOut">
              <a:rPr lang="en-GB" smtClean="0"/>
              <a:t>05/12/2018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D671CC-4135-4A2B-AA91-134231E44D3D}" type="slidenum">
              <a:rPr lang="en-GB" smtClean="0"/>
              <a:t>‹#›</a:t>
            </a:fld>
            <a:endParaRPr lang="en-GB"/>
          </a:p>
        </p:txBody>
      </p:sp>
    </p:spTree>
    <p:extLst>
      <p:ext uri="{BB962C8B-B14F-4D97-AF65-F5344CB8AC3E}">
        <p14:creationId xmlns:p14="http://schemas.microsoft.com/office/powerpoint/2010/main" val="1048917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FEFCA4-5949-4FD4-92E3-9D4D47CF7C1B}" type="datetimeFigureOut">
              <a:rPr lang="en-GB" smtClean="0"/>
              <a:t>05/12/2018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AD671CC-4135-4A2B-AA91-134231E44D3D}" type="slidenum">
              <a:rPr lang="en-GB" smtClean="0"/>
              <a:t>‹#›</a:t>
            </a:fld>
            <a:endParaRPr lang="en-GB"/>
          </a:p>
        </p:txBody>
      </p:sp>
    </p:spTree>
    <p:extLst>
      <p:ext uri="{BB962C8B-B14F-4D97-AF65-F5344CB8AC3E}">
        <p14:creationId xmlns:p14="http://schemas.microsoft.com/office/powerpoint/2010/main" val="4261047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AFEFCA4-5949-4FD4-92E3-9D4D47CF7C1B}" type="datetimeFigureOut">
              <a:rPr lang="en-GB" smtClean="0"/>
              <a:t>05/12/2018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D671CC-4135-4A2B-AA91-134231E44D3D}" type="slidenum">
              <a:rPr lang="en-GB" smtClean="0"/>
              <a:t>‹#›</a:t>
            </a:fld>
            <a:endParaRPr lang="en-GB"/>
          </a:p>
        </p:txBody>
      </p:sp>
    </p:spTree>
    <p:extLst>
      <p:ext uri="{BB962C8B-B14F-4D97-AF65-F5344CB8AC3E}">
        <p14:creationId xmlns:p14="http://schemas.microsoft.com/office/powerpoint/2010/main" val="134582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AFEFCA4-5949-4FD4-92E3-9D4D47CF7C1B}" type="datetimeFigureOut">
              <a:rPr lang="en-GB" smtClean="0"/>
              <a:t>05/12/2018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AD671CC-4135-4A2B-AA91-134231E44D3D}" type="slidenum">
              <a:rPr lang="en-GB" smtClean="0"/>
              <a:t>‹#›</a:t>
            </a:fld>
            <a:endParaRPr lang="en-GB"/>
          </a:p>
        </p:txBody>
      </p:sp>
    </p:spTree>
    <p:extLst>
      <p:ext uri="{BB962C8B-B14F-4D97-AF65-F5344CB8AC3E}">
        <p14:creationId xmlns:p14="http://schemas.microsoft.com/office/powerpoint/2010/main" val="268897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AFEFCA4-5949-4FD4-92E3-9D4D47CF7C1B}" type="datetimeFigureOut">
              <a:rPr lang="en-GB" smtClean="0"/>
              <a:t>05/12/2018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AD671CC-4135-4A2B-AA91-134231E44D3D}" type="slidenum">
              <a:rPr lang="en-GB" smtClean="0"/>
              <a:t>‹#›</a:t>
            </a:fld>
            <a:endParaRPr lang="en-GB"/>
          </a:p>
        </p:txBody>
      </p:sp>
    </p:spTree>
    <p:extLst>
      <p:ext uri="{BB962C8B-B14F-4D97-AF65-F5344CB8AC3E}">
        <p14:creationId xmlns:p14="http://schemas.microsoft.com/office/powerpoint/2010/main" val="1503026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FEFCA4-5949-4FD4-92E3-9D4D47CF7C1B}" type="datetimeFigureOut">
              <a:rPr lang="en-GB" smtClean="0"/>
              <a:t>05/12/2018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AD671CC-4135-4A2B-AA91-134231E44D3D}" type="slidenum">
              <a:rPr lang="en-GB" smtClean="0"/>
              <a:t>‹#›</a:t>
            </a:fld>
            <a:endParaRPr lang="en-GB"/>
          </a:p>
        </p:txBody>
      </p:sp>
    </p:spTree>
    <p:extLst>
      <p:ext uri="{BB962C8B-B14F-4D97-AF65-F5344CB8AC3E}">
        <p14:creationId xmlns:p14="http://schemas.microsoft.com/office/powerpoint/2010/main" val="523980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FEFCA4-5949-4FD4-92E3-9D4D47CF7C1B}" type="datetimeFigureOut">
              <a:rPr lang="en-GB" smtClean="0"/>
              <a:t>05/12/2018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D671CC-4135-4A2B-AA91-134231E44D3D}" type="slidenum">
              <a:rPr lang="en-GB" smtClean="0"/>
              <a:t>‹#›</a:t>
            </a:fld>
            <a:endParaRPr lang="en-GB"/>
          </a:p>
        </p:txBody>
      </p:sp>
    </p:spTree>
    <p:extLst>
      <p:ext uri="{BB962C8B-B14F-4D97-AF65-F5344CB8AC3E}">
        <p14:creationId xmlns:p14="http://schemas.microsoft.com/office/powerpoint/2010/main" val="703491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FEFCA4-5949-4FD4-92E3-9D4D47CF7C1B}" type="datetimeFigureOut">
              <a:rPr lang="en-GB" smtClean="0"/>
              <a:t>05/12/2018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AD671CC-4135-4A2B-AA91-134231E44D3D}" type="slidenum">
              <a:rPr lang="en-GB" smtClean="0"/>
              <a:t>‹#›</a:t>
            </a:fld>
            <a:endParaRPr lang="en-GB"/>
          </a:p>
        </p:txBody>
      </p:sp>
    </p:spTree>
    <p:extLst>
      <p:ext uri="{BB962C8B-B14F-4D97-AF65-F5344CB8AC3E}">
        <p14:creationId xmlns:p14="http://schemas.microsoft.com/office/powerpoint/2010/main" val="1876981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FEFCA4-5949-4FD4-92E3-9D4D47CF7C1B}" type="datetimeFigureOut">
              <a:rPr lang="en-GB" smtClean="0"/>
              <a:t>05/12/2018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D671CC-4135-4A2B-AA91-134231E44D3D}" type="slidenum">
              <a:rPr lang="en-GB" smtClean="0"/>
              <a:t>‹#›</a:t>
            </a:fld>
            <a:endParaRPr lang="en-GB"/>
          </a:p>
        </p:txBody>
      </p:sp>
    </p:spTree>
    <p:extLst>
      <p:ext uri="{BB962C8B-B14F-4D97-AF65-F5344CB8AC3E}">
        <p14:creationId xmlns:p14="http://schemas.microsoft.com/office/powerpoint/2010/main" val="40364685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s://www.bodleian.ox.ac.uk/bodley/about-us/policie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www.lib.cam.ac.uk/about-library/library-management/policies" TargetMode="External"/><Relationship Id="rId4" Type="http://schemas.openxmlformats.org/officeDocument/2006/relationships/hyperlink" Target="https://doi.org/10.17863/CAM.32927"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10102"/>
            <a:ext cx="12192000" cy="1325563"/>
          </a:xfrm>
        </p:spPr>
        <p:txBody>
          <a:bodyPr>
            <a:normAutofit fontScale="90000"/>
          </a:bodyPr>
          <a:lstStyle/>
          <a:p>
            <a:pPr algn="ctr"/>
            <a:r>
              <a:rPr lang="en-GB" sz="5400" b="1" dirty="0" smtClean="0"/>
              <a:t>Part 4</a:t>
            </a:r>
            <a:br>
              <a:rPr lang="en-GB" sz="5400" b="1" dirty="0" smtClean="0"/>
            </a:br>
            <a:r>
              <a:rPr lang="en-GB" sz="5400" dirty="0" smtClean="0"/>
              <a:t>The</a:t>
            </a:r>
            <a:r>
              <a:rPr lang="en-GB" sz="5400" b="1" dirty="0" smtClean="0"/>
              <a:t> </a:t>
            </a:r>
            <a:r>
              <a:rPr lang="en-GB" sz="5400" dirty="0" smtClean="0"/>
              <a:t>DP policy authoring process</a:t>
            </a:r>
            <a:endParaRPr lang="en-GB" sz="54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76987" y="3375377"/>
            <a:ext cx="2821607" cy="3166533"/>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34868" y="4481690"/>
            <a:ext cx="3119824" cy="2545644"/>
          </a:xfrm>
          <a:prstGeom prst="rect">
            <a:avLst/>
          </a:prstGeom>
        </p:spPr>
      </p:pic>
      <p:sp>
        <p:nvSpPr>
          <p:cNvPr id="6" name="TextBox 5"/>
          <p:cNvSpPr txBox="1"/>
          <p:nvPr/>
        </p:nvSpPr>
        <p:spPr>
          <a:xfrm>
            <a:off x="191911" y="6604084"/>
            <a:ext cx="2156178" cy="253916"/>
          </a:xfrm>
          <a:prstGeom prst="rect">
            <a:avLst/>
          </a:prstGeom>
          <a:noFill/>
        </p:spPr>
        <p:txBody>
          <a:bodyPr wrap="square" rtlCol="0">
            <a:spAutoFit/>
          </a:bodyPr>
          <a:lstStyle/>
          <a:p>
            <a:r>
              <a:rPr lang="en-GB" sz="1050" dirty="0" smtClean="0"/>
              <a:t>CC BY 2.5 Denmark, Digital </a:t>
            </a:r>
            <a:r>
              <a:rPr lang="en-GB" sz="1050" dirty="0" err="1" smtClean="0"/>
              <a:t>Bevaring</a:t>
            </a:r>
            <a:r>
              <a:rPr lang="en-GB" sz="1050" dirty="0" smtClean="0"/>
              <a:t> </a:t>
            </a:r>
            <a:endParaRPr lang="en-GB" sz="1050" dirty="0"/>
          </a:p>
        </p:txBody>
      </p:sp>
    </p:spTree>
    <p:extLst>
      <p:ext uri="{BB962C8B-B14F-4D97-AF65-F5344CB8AC3E}">
        <p14:creationId xmlns:p14="http://schemas.microsoft.com/office/powerpoint/2010/main" val="13980471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200" dirty="0" smtClean="0"/>
              <a:t>Digital Preservation Policy - published versions</a:t>
            </a:r>
            <a:endParaRPr lang="en-GB" sz="4200" dirty="0"/>
          </a:p>
        </p:txBody>
      </p:sp>
      <p:sp>
        <p:nvSpPr>
          <p:cNvPr id="3" name="Content Placeholder 2"/>
          <p:cNvSpPr>
            <a:spLocks noGrp="1"/>
          </p:cNvSpPr>
          <p:nvPr>
            <p:ph idx="1"/>
          </p:nvPr>
        </p:nvSpPr>
        <p:spPr/>
        <p:txBody>
          <a:bodyPr>
            <a:normAutofit/>
          </a:bodyPr>
          <a:lstStyle/>
          <a:p>
            <a:pPr marL="0" indent="0">
              <a:buNone/>
            </a:pPr>
            <a:r>
              <a:rPr lang="en-US" b="1" dirty="0" smtClean="0"/>
              <a:t>Oxford</a:t>
            </a:r>
            <a:r>
              <a:rPr lang="en-US" dirty="0"/>
              <a:t> </a:t>
            </a:r>
            <a:r>
              <a:rPr lang="en-US" dirty="0" smtClean="0"/>
              <a:t>(April 2018)</a:t>
            </a:r>
            <a:endParaRPr lang="en-US" b="1" dirty="0" smtClean="0"/>
          </a:p>
          <a:p>
            <a:r>
              <a:rPr lang="en-US" dirty="0" smtClean="0">
                <a:hlinkClick r:id="rId3"/>
              </a:rPr>
              <a:t>https://www.bodleian.ox.ac.uk/bodley/about-us/policies</a:t>
            </a:r>
            <a:r>
              <a:rPr lang="en-US" dirty="0" smtClean="0"/>
              <a:t> </a:t>
            </a:r>
          </a:p>
          <a:p>
            <a:endParaRPr lang="en-US" dirty="0" smtClean="0"/>
          </a:p>
          <a:p>
            <a:pPr marL="0" indent="0">
              <a:buNone/>
            </a:pPr>
            <a:r>
              <a:rPr lang="en-US" b="1" dirty="0" smtClean="0"/>
              <a:t>Cambridge</a:t>
            </a:r>
            <a:r>
              <a:rPr lang="en-US" dirty="0" smtClean="0"/>
              <a:t> (November 2018)</a:t>
            </a:r>
          </a:p>
          <a:p>
            <a:r>
              <a:rPr lang="en-US" dirty="0">
                <a:hlinkClick r:id="rId4"/>
              </a:rPr>
              <a:t>https://</a:t>
            </a:r>
            <a:r>
              <a:rPr lang="en-US" dirty="0" smtClean="0">
                <a:hlinkClick r:id="rId4"/>
              </a:rPr>
              <a:t>doi.org/10.17863/CAM.32927</a:t>
            </a:r>
            <a:endParaRPr lang="en-US" dirty="0" smtClean="0"/>
          </a:p>
          <a:p>
            <a:r>
              <a:rPr lang="en-US" dirty="0">
                <a:hlinkClick r:id="rId5"/>
              </a:rPr>
              <a:t>http://</a:t>
            </a:r>
            <a:r>
              <a:rPr lang="en-US" dirty="0" smtClean="0">
                <a:hlinkClick r:id="rId5"/>
              </a:rPr>
              <a:t>www.lib.cam.ac.uk/about-library/library-management/policies</a:t>
            </a:r>
            <a:r>
              <a:rPr lang="en-US" dirty="0" smtClean="0"/>
              <a:t> </a:t>
            </a:r>
          </a:p>
        </p:txBody>
      </p:sp>
    </p:spTree>
    <p:extLst>
      <p:ext uri="{BB962C8B-B14F-4D97-AF65-F5344CB8AC3E}">
        <p14:creationId xmlns:p14="http://schemas.microsoft.com/office/powerpoint/2010/main" val="23021500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Policy authoring process – stage 1</a:t>
            </a:r>
            <a:endParaRPr lang="en-GB" dirty="0"/>
          </a:p>
        </p:txBody>
      </p:sp>
      <p:sp>
        <p:nvSpPr>
          <p:cNvPr id="3" name="Content Placeholder 2"/>
          <p:cNvSpPr>
            <a:spLocks noGrp="1"/>
          </p:cNvSpPr>
          <p:nvPr>
            <p:ph idx="1"/>
          </p:nvPr>
        </p:nvSpPr>
        <p:spPr/>
        <p:txBody>
          <a:bodyPr>
            <a:normAutofit lnSpcReduction="10000"/>
          </a:bodyPr>
          <a:lstStyle/>
          <a:p>
            <a:r>
              <a:rPr lang="en-US" dirty="0" smtClean="0"/>
              <a:t>Read policies</a:t>
            </a:r>
          </a:p>
          <a:p>
            <a:r>
              <a:rPr lang="en-US" dirty="0" smtClean="0"/>
              <a:t>Policy template</a:t>
            </a:r>
          </a:p>
          <a:p>
            <a:r>
              <a:rPr lang="en-US" dirty="0" smtClean="0"/>
              <a:t>Gather requirements</a:t>
            </a:r>
          </a:p>
          <a:p>
            <a:r>
              <a:rPr lang="en-US" dirty="0" smtClean="0"/>
              <a:t>Set </a:t>
            </a:r>
            <a:r>
              <a:rPr lang="en-US" dirty="0"/>
              <a:t>out </a:t>
            </a:r>
            <a:r>
              <a:rPr lang="en-US" dirty="0" smtClean="0"/>
              <a:t>main principles</a:t>
            </a:r>
          </a:p>
          <a:p>
            <a:r>
              <a:rPr lang="en-US" dirty="0" smtClean="0"/>
              <a:t>Define </a:t>
            </a:r>
            <a:r>
              <a:rPr lang="en-US" dirty="0"/>
              <a:t>the stakeholder group </a:t>
            </a:r>
            <a:r>
              <a:rPr lang="en-US" dirty="0" smtClean="0"/>
              <a:t>membership (plus ways </a:t>
            </a:r>
            <a:r>
              <a:rPr lang="en-US" dirty="0"/>
              <a:t>of </a:t>
            </a:r>
            <a:r>
              <a:rPr lang="en-US" dirty="0" smtClean="0"/>
              <a:t>engaging) </a:t>
            </a:r>
          </a:p>
          <a:p>
            <a:r>
              <a:rPr lang="en-US" dirty="0" smtClean="0"/>
              <a:t>Connect with policy working groups/policy staff in your </a:t>
            </a:r>
            <a:r>
              <a:rPr lang="en-US" dirty="0" err="1" smtClean="0"/>
              <a:t>organisation</a:t>
            </a:r>
            <a:endParaRPr lang="en-US" dirty="0" smtClean="0"/>
          </a:p>
          <a:p>
            <a:r>
              <a:rPr lang="en-US" dirty="0" smtClean="0"/>
              <a:t>Frame the task</a:t>
            </a:r>
          </a:p>
          <a:p>
            <a:r>
              <a:rPr lang="en-US" dirty="0" smtClean="0"/>
              <a:t>Agree </a:t>
            </a:r>
            <a:r>
              <a:rPr lang="en-US" dirty="0"/>
              <a:t>on </a:t>
            </a:r>
            <a:r>
              <a:rPr lang="en-US" dirty="0" smtClean="0"/>
              <a:t>scope – ours changed from “Cambridge University Library” to “Cambridge University Libraries”</a:t>
            </a:r>
            <a:endParaRPr lang="en-GB" dirty="0" smtClean="0"/>
          </a:p>
        </p:txBody>
      </p:sp>
    </p:spTree>
    <p:extLst>
      <p:ext uri="{BB962C8B-B14F-4D97-AF65-F5344CB8AC3E}">
        <p14:creationId xmlns:p14="http://schemas.microsoft.com/office/powerpoint/2010/main" val="36525200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Policy authoring process – stage 2</a:t>
            </a:r>
            <a:endParaRPr lang="en-GB" dirty="0"/>
          </a:p>
        </p:txBody>
      </p:sp>
      <p:sp>
        <p:nvSpPr>
          <p:cNvPr id="3" name="Content Placeholder 2"/>
          <p:cNvSpPr>
            <a:spLocks noGrp="1"/>
          </p:cNvSpPr>
          <p:nvPr>
            <p:ph idx="1"/>
          </p:nvPr>
        </p:nvSpPr>
        <p:spPr/>
        <p:txBody>
          <a:bodyPr>
            <a:normAutofit/>
          </a:bodyPr>
          <a:lstStyle/>
          <a:p>
            <a:pPr marL="0" indent="0">
              <a:buNone/>
            </a:pPr>
            <a:r>
              <a:rPr lang="en-US" b="1" dirty="0" smtClean="0"/>
              <a:t>Iterative process</a:t>
            </a:r>
          </a:p>
          <a:p>
            <a:pPr marL="514350" indent="-514350">
              <a:buFont typeface="+mj-lt"/>
              <a:buAutoNum type="arabicPeriod"/>
            </a:pPr>
            <a:r>
              <a:rPr lang="en-US" dirty="0" smtClean="0"/>
              <a:t>Drafting </a:t>
            </a:r>
            <a:r>
              <a:rPr lang="en-US" dirty="0"/>
              <a:t>policy statements and principles</a:t>
            </a:r>
          </a:p>
          <a:p>
            <a:pPr marL="514350" indent="-514350">
              <a:buFont typeface="+mj-lt"/>
              <a:buAutoNum type="arabicPeriod"/>
            </a:pPr>
            <a:r>
              <a:rPr lang="en-US" dirty="0"/>
              <a:t>Meeting with the stakeholder </a:t>
            </a:r>
            <a:r>
              <a:rPr lang="en-US" dirty="0" smtClean="0"/>
              <a:t>group</a:t>
            </a:r>
          </a:p>
          <a:p>
            <a:pPr marL="514350" indent="-514350">
              <a:buFont typeface="+mj-lt"/>
              <a:buAutoNum type="arabicPeriod"/>
            </a:pPr>
            <a:r>
              <a:rPr lang="en-US" dirty="0" smtClean="0"/>
              <a:t>Gathering </a:t>
            </a:r>
            <a:r>
              <a:rPr lang="en-US" dirty="0"/>
              <a:t>feedback on the policy draft (internally and </a:t>
            </a:r>
            <a:r>
              <a:rPr lang="en-US" dirty="0" smtClean="0"/>
              <a:t>externally)</a:t>
            </a:r>
            <a:endParaRPr lang="en-US" dirty="0"/>
          </a:p>
          <a:p>
            <a:pPr marL="514350" indent="-514350">
              <a:buFont typeface="+mj-lt"/>
              <a:buAutoNum type="arabicPeriod"/>
            </a:pPr>
            <a:r>
              <a:rPr lang="en-US" dirty="0"/>
              <a:t>Incorporating feedback</a:t>
            </a:r>
          </a:p>
          <a:p>
            <a:pPr marL="514350" indent="-514350">
              <a:buFont typeface="+mj-lt"/>
              <a:buAutoNum type="arabicPeriod"/>
            </a:pPr>
            <a:r>
              <a:rPr lang="en-US" dirty="0"/>
              <a:t>Circulating a new version of the </a:t>
            </a:r>
            <a:r>
              <a:rPr lang="en-US" dirty="0" smtClean="0"/>
              <a:t>draft</a:t>
            </a:r>
          </a:p>
          <a:p>
            <a:pPr marL="514350" indent="-514350">
              <a:buFont typeface="+mj-lt"/>
              <a:buAutoNum type="arabicPeriod"/>
            </a:pPr>
            <a:endParaRPr lang="en-US" dirty="0"/>
          </a:p>
          <a:p>
            <a:r>
              <a:rPr lang="en-US" dirty="0"/>
              <a:t>Developing associated documentation (to support the policy)</a:t>
            </a:r>
          </a:p>
        </p:txBody>
      </p:sp>
    </p:spTree>
    <p:extLst>
      <p:ext uri="{BB962C8B-B14F-4D97-AF65-F5344CB8AC3E}">
        <p14:creationId xmlns:p14="http://schemas.microsoft.com/office/powerpoint/2010/main" val="4490501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do you need?</a:t>
            </a:r>
            <a:endParaRPr lang="en-GB" dirty="0"/>
          </a:p>
        </p:txBody>
      </p:sp>
      <p:sp>
        <p:nvSpPr>
          <p:cNvPr id="3" name="Content Placeholder 2"/>
          <p:cNvSpPr>
            <a:spLocks noGrp="1"/>
          </p:cNvSpPr>
          <p:nvPr>
            <p:ph idx="1"/>
          </p:nvPr>
        </p:nvSpPr>
        <p:spPr/>
        <p:txBody>
          <a:bodyPr>
            <a:normAutofit fontScale="77500" lnSpcReduction="20000"/>
          </a:bodyPr>
          <a:lstStyle/>
          <a:p>
            <a:pPr marL="0" indent="0">
              <a:buNone/>
            </a:pPr>
            <a:r>
              <a:rPr lang="en-US" b="1" dirty="0" smtClean="0"/>
              <a:t>Needs</a:t>
            </a:r>
          </a:p>
          <a:p>
            <a:r>
              <a:rPr lang="en-US" dirty="0" smtClean="0"/>
              <a:t>Time to read &amp; think – to devise your approach</a:t>
            </a:r>
          </a:p>
          <a:p>
            <a:r>
              <a:rPr lang="en-US" dirty="0" smtClean="0"/>
              <a:t>Uninterrupted blocks of time to draft &amp; edit</a:t>
            </a:r>
            <a:r>
              <a:rPr lang="en-US" dirty="0"/>
              <a:t> </a:t>
            </a:r>
            <a:r>
              <a:rPr lang="en-US" i="1" dirty="0" smtClean="0"/>
              <a:t>(more </a:t>
            </a:r>
            <a:r>
              <a:rPr lang="en-US" i="1" dirty="0"/>
              <a:t>than you </a:t>
            </a:r>
            <a:r>
              <a:rPr lang="en-US" i="1" dirty="0" smtClean="0"/>
              <a:t>will have planned for)</a:t>
            </a:r>
          </a:p>
          <a:p>
            <a:r>
              <a:rPr lang="en-US" dirty="0" err="1" smtClean="0"/>
              <a:t>Organisational</a:t>
            </a:r>
            <a:r>
              <a:rPr lang="en-US" dirty="0" smtClean="0"/>
              <a:t> style guide</a:t>
            </a:r>
            <a:endParaRPr lang="en-US" dirty="0"/>
          </a:p>
          <a:p>
            <a:endParaRPr lang="en-US" dirty="0" smtClean="0"/>
          </a:p>
          <a:p>
            <a:pPr marL="0" indent="0">
              <a:buNone/>
            </a:pPr>
            <a:r>
              <a:rPr lang="en-US" b="1" dirty="0" smtClean="0"/>
              <a:t>Actions</a:t>
            </a:r>
          </a:p>
          <a:p>
            <a:r>
              <a:rPr lang="en-US" dirty="0" smtClean="0"/>
              <a:t>Select &amp; borrow statements from others</a:t>
            </a:r>
          </a:p>
          <a:p>
            <a:r>
              <a:rPr lang="en-US" dirty="0" smtClean="0"/>
              <a:t>Contact specific staff – ask specific questions</a:t>
            </a:r>
          </a:p>
          <a:p>
            <a:r>
              <a:rPr lang="en-US" dirty="0" smtClean="0"/>
              <a:t>Policy writer (if you have access) – ask for feedback early on</a:t>
            </a:r>
          </a:p>
          <a:p>
            <a:r>
              <a:rPr lang="en-US" dirty="0" smtClean="0"/>
              <a:t>Listen to staff needs (ideally prior to getting together as a group)</a:t>
            </a:r>
          </a:p>
          <a:p>
            <a:r>
              <a:rPr lang="en-US" dirty="0"/>
              <a:t>Keep staff in the </a:t>
            </a:r>
            <a:r>
              <a:rPr lang="en-US" dirty="0" smtClean="0"/>
              <a:t>loop (briefing senior staff, discussing with practitioners)</a:t>
            </a:r>
          </a:p>
          <a:p>
            <a:endParaRPr lang="en-US" dirty="0"/>
          </a:p>
        </p:txBody>
      </p:sp>
    </p:spTree>
    <p:extLst>
      <p:ext uri="{BB962C8B-B14F-4D97-AF65-F5344CB8AC3E}">
        <p14:creationId xmlns:p14="http://schemas.microsoft.com/office/powerpoint/2010/main" val="25423098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Think about</a:t>
            </a:r>
            <a:r>
              <a:rPr lang="is-IS" dirty="0" smtClean="0"/>
              <a:t>…</a:t>
            </a:r>
            <a:endParaRPr lang="en-GB" dirty="0"/>
          </a:p>
        </p:txBody>
      </p:sp>
      <p:sp>
        <p:nvSpPr>
          <p:cNvPr id="3" name="Content Placeholder 2"/>
          <p:cNvSpPr>
            <a:spLocks noGrp="1"/>
          </p:cNvSpPr>
          <p:nvPr>
            <p:ph idx="1"/>
          </p:nvPr>
        </p:nvSpPr>
        <p:spPr/>
        <p:txBody>
          <a:bodyPr>
            <a:normAutofit/>
          </a:bodyPr>
          <a:lstStyle/>
          <a:p>
            <a:r>
              <a:rPr lang="en-US" dirty="0" smtClean="0"/>
              <a:t>Language </a:t>
            </a:r>
          </a:p>
          <a:p>
            <a:r>
              <a:rPr lang="en-US" dirty="0" smtClean="0"/>
              <a:t>Terminology</a:t>
            </a:r>
          </a:p>
          <a:p>
            <a:r>
              <a:rPr lang="en-US" dirty="0" smtClean="0"/>
              <a:t>Types/style of policies already in your </a:t>
            </a:r>
            <a:r>
              <a:rPr lang="en-US" dirty="0" err="1" smtClean="0"/>
              <a:t>organisation</a:t>
            </a:r>
            <a:endParaRPr lang="en-US" dirty="0" smtClean="0"/>
          </a:p>
          <a:p>
            <a:r>
              <a:rPr lang="en-US" dirty="0" smtClean="0"/>
              <a:t>What policy/governance change/influence you wish to make</a:t>
            </a:r>
          </a:p>
          <a:p>
            <a:pPr marL="0" indent="0">
              <a:buNone/>
            </a:pPr>
            <a:endParaRPr lang="en-US" dirty="0" smtClean="0"/>
          </a:p>
          <a:p>
            <a:r>
              <a:rPr lang="en-US" dirty="0" smtClean="0"/>
              <a:t>Aspirational vs ‘active’</a:t>
            </a:r>
          </a:p>
          <a:p>
            <a:r>
              <a:rPr lang="en-US" dirty="0" smtClean="0"/>
              <a:t>Comprehensive vs high-level</a:t>
            </a:r>
          </a:p>
          <a:p>
            <a:endParaRPr lang="en-US" dirty="0"/>
          </a:p>
        </p:txBody>
      </p:sp>
    </p:spTree>
    <p:extLst>
      <p:ext uri="{BB962C8B-B14F-4D97-AF65-F5344CB8AC3E}">
        <p14:creationId xmlns:p14="http://schemas.microsoft.com/office/powerpoint/2010/main" val="32051238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else do you need?</a:t>
            </a:r>
            <a:endParaRPr lang="en-GB" dirty="0"/>
          </a:p>
        </p:txBody>
      </p:sp>
      <p:sp>
        <p:nvSpPr>
          <p:cNvPr id="3" name="Content Placeholder 2"/>
          <p:cNvSpPr>
            <a:spLocks noGrp="1"/>
          </p:cNvSpPr>
          <p:nvPr>
            <p:ph idx="1"/>
          </p:nvPr>
        </p:nvSpPr>
        <p:spPr/>
        <p:txBody>
          <a:bodyPr>
            <a:normAutofit fontScale="92500" lnSpcReduction="20000"/>
          </a:bodyPr>
          <a:lstStyle/>
          <a:p>
            <a:pPr marL="0" indent="0">
              <a:buNone/>
            </a:pPr>
            <a:r>
              <a:rPr lang="en-US" b="1" dirty="0" smtClean="0"/>
              <a:t>Other documents</a:t>
            </a:r>
          </a:p>
          <a:p>
            <a:r>
              <a:rPr lang="en-US" dirty="0" smtClean="0"/>
              <a:t>Checklist of principles/aspects to cover </a:t>
            </a:r>
            <a:r>
              <a:rPr lang="en-US" i="1" dirty="0" smtClean="0"/>
              <a:t>(this is where the Maturity Modelling/TDR certification comes in handy)</a:t>
            </a:r>
          </a:p>
          <a:p>
            <a:r>
              <a:rPr lang="en-US" dirty="0" smtClean="0"/>
              <a:t>List of existing </a:t>
            </a:r>
            <a:r>
              <a:rPr lang="en-US" dirty="0" err="1" smtClean="0"/>
              <a:t>organisational</a:t>
            </a:r>
            <a:r>
              <a:rPr lang="en-US" dirty="0" smtClean="0"/>
              <a:t> policies – including URLs</a:t>
            </a:r>
          </a:p>
          <a:p>
            <a:r>
              <a:rPr lang="en-US" dirty="0" smtClean="0"/>
              <a:t>Templates/notes files for other documents you’re developing e.g. Strategy, Plans, Guidelines etc.</a:t>
            </a:r>
          </a:p>
          <a:p>
            <a:r>
              <a:rPr lang="en-US" dirty="0" smtClean="0"/>
              <a:t>Recommendations document – e.g. governance groups that your </a:t>
            </a:r>
            <a:r>
              <a:rPr lang="en-US" dirty="0" err="1" smtClean="0"/>
              <a:t>organisation</a:t>
            </a:r>
            <a:r>
              <a:rPr lang="en-US" dirty="0" smtClean="0"/>
              <a:t> needs</a:t>
            </a:r>
          </a:p>
          <a:p>
            <a:r>
              <a:rPr lang="en-US" dirty="0" err="1" smtClean="0"/>
              <a:t>Comms</a:t>
            </a:r>
            <a:r>
              <a:rPr lang="en-US" dirty="0" smtClean="0"/>
              <a:t> Plan</a:t>
            </a:r>
          </a:p>
          <a:p>
            <a:r>
              <a:rPr lang="en-US" dirty="0" smtClean="0"/>
              <a:t>Briefing Paper</a:t>
            </a:r>
          </a:p>
          <a:p>
            <a:r>
              <a:rPr lang="en-US" dirty="0" smtClean="0"/>
              <a:t>Glossary – borrow where possible</a:t>
            </a:r>
          </a:p>
        </p:txBody>
      </p:sp>
    </p:spTree>
    <p:extLst>
      <p:ext uri="{BB962C8B-B14F-4D97-AF65-F5344CB8AC3E}">
        <p14:creationId xmlns:p14="http://schemas.microsoft.com/office/powerpoint/2010/main" val="26382452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Actual drafting</a:t>
            </a:r>
            <a:endParaRPr lang="en-GB" dirty="0"/>
          </a:p>
        </p:txBody>
      </p:sp>
      <p:sp>
        <p:nvSpPr>
          <p:cNvPr id="3" name="Content Placeholder 2"/>
          <p:cNvSpPr>
            <a:spLocks noGrp="1"/>
          </p:cNvSpPr>
          <p:nvPr>
            <p:ph idx="1"/>
          </p:nvPr>
        </p:nvSpPr>
        <p:spPr/>
        <p:txBody>
          <a:bodyPr>
            <a:normAutofit/>
          </a:bodyPr>
          <a:lstStyle/>
          <a:p>
            <a:r>
              <a:rPr lang="en-US" dirty="0" smtClean="0"/>
              <a:t>Set out the policy principle headings/sub-headings (from your checklist)</a:t>
            </a:r>
          </a:p>
          <a:p>
            <a:r>
              <a:rPr lang="en-US" dirty="0" smtClean="0"/>
              <a:t>Dot-points borrowed from other policies</a:t>
            </a:r>
          </a:p>
          <a:p>
            <a:r>
              <a:rPr lang="en-US" dirty="0" smtClean="0"/>
              <a:t>Dot-points you’re drafting </a:t>
            </a:r>
          </a:p>
          <a:p>
            <a:r>
              <a:rPr lang="en-US" dirty="0" smtClean="0"/>
              <a:t>Term names for glossary (document as you use them) – </a:t>
            </a:r>
            <a:r>
              <a:rPr lang="en-US" i="1" dirty="0" smtClean="0"/>
              <a:t>definitions can come later</a:t>
            </a:r>
          </a:p>
          <a:p>
            <a:r>
              <a:rPr lang="en-US" dirty="0" smtClean="0"/>
              <a:t>Structural edits – sections will move around</a:t>
            </a:r>
          </a:p>
          <a:p>
            <a:r>
              <a:rPr lang="en-US" dirty="0" smtClean="0"/>
              <a:t>Comments &amp; tracked changes</a:t>
            </a:r>
          </a:p>
          <a:p>
            <a:pPr marL="0" indent="0">
              <a:buNone/>
            </a:pPr>
            <a:endParaRPr lang="en-US" dirty="0" smtClean="0"/>
          </a:p>
        </p:txBody>
      </p:sp>
    </p:spTree>
    <p:extLst>
      <p:ext uri="{BB962C8B-B14F-4D97-AF65-F5344CB8AC3E}">
        <p14:creationId xmlns:p14="http://schemas.microsoft.com/office/powerpoint/2010/main" val="40297510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Early draft version</a:t>
            </a:r>
            <a:endParaRPr lang="en-GB" dirty="0"/>
          </a:p>
        </p:txBody>
      </p:sp>
      <p:sp>
        <p:nvSpPr>
          <p:cNvPr id="3" name="Content Placeholder 2"/>
          <p:cNvSpPr>
            <a:spLocks noGrp="1"/>
          </p:cNvSpPr>
          <p:nvPr>
            <p:ph idx="1"/>
          </p:nvPr>
        </p:nvSpPr>
        <p:spPr/>
        <p:txBody>
          <a:bodyPr>
            <a:normAutofit fontScale="62500" lnSpcReduction="20000"/>
          </a:bodyPr>
          <a:lstStyle/>
          <a:p>
            <a:pPr marL="0" indent="0">
              <a:buNone/>
            </a:pPr>
            <a:r>
              <a:rPr lang="en-US" b="1" dirty="0" smtClean="0"/>
              <a:t>Maintain </a:t>
            </a:r>
            <a:r>
              <a:rPr lang="en-US" b="1" dirty="0"/>
              <a:t>Fixity, Integrity, Authenticity and Provenance</a:t>
            </a:r>
          </a:p>
          <a:p>
            <a:pPr marL="0" indent="0">
              <a:buNone/>
            </a:pPr>
            <a:r>
              <a:rPr lang="en-US" i="1" dirty="0"/>
              <a:t>Fixity is the measure used by the digital preservation community to ensure that no change to digital content occurs. CUL </a:t>
            </a:r>
            <a:r>
              <a:rPr lang="en-US" i="1" dirty="0" err="1"/>
              <a:t>recognises</a:t>
            </a:r>
            <a:r>
              <a:rPr lang="en-US" i="1" dirty="0"/>
              <a:t> that maintaining the integrity, authenticity and provenance of digital content is essential in order to be a trustworthy custodian. While digital processes cannot alone prove the integrity, authenticity or provenance of digital content, they can aid in ensuring that integrity, authenticity or provenance is not lost along the way. CUL undertakes to:</a:t>
            </a:r>
          </a:p>
          <a:p>
            <a:pPr marL="0" indent="0">
              <a:buNone/>
            </a:pPr>
            <a:r>
              <a:rPr lang="en-US" i="1" dirty="0"/>
              <a:t>•	Ensure an adequate technical measure is placed on all digital content in CUL’s custody to be able to measure fixity;</a:t>
            </a:r>
          </a:p>
          <a:p>
            <a:pPr marL="0" indent="0">
              <a:buNone/>
            </a:pPr>
            <a:r>
              <a:rPr lang="en-US" i="1" dirty="0"/>
              <a:t>•	Carry out adequate digital processes to ensure that any move of digital can show evidence that no change (accidental, </a:t>
            </a:r>
            <a:r>
              <a:rPr lang="en-US" i="1" dirty="0" err="1"/>
              <a:t>unauthorised</a:t>
            </a:r>
            <a:r>
              <a:rPr lang="en-US" i="1" dirty="0"/>
              <a:t> or malicious) or corruption to either content or metadata has occurred;</a:t>
            </a:r>
          </a:p>
          <a:p>
            <a:pPr marL="0" indent="0">
              <a:buNone/>
            </a:pPr>
            <a:r>
              <a:rPr lang="en-US" i="1" dirty="0"/>
              <a:t>•	Where digital content is created by CUL, persistent identifiers are assigned;</a:t>
            </a:r>
          </a:p>
          <a:p>
            <a:pPr marL="0" indent="0">
              <a:buNone/>
            </a:pPr>
            <a:r>
              <a:rPr lang="en-US" i="1" dirty="0"/>
              <a:t>•	If any unintended changes (accidental, </a:t>
            </a:r>
            <a:r>
              <a:rPr lang="en-US" i="1" dirty="0" err="1"/>
              <a:t>unauthorised</a:t>
            </a:r>
            <a:r>
              <a:rPr lang="en-US" i="1" dirty="0"/>
              <a:t> or malicious) or corruption occurs, undertake immediate reporting and recovery efforts;</a:t>
            </a:r>
          </a:p>
          <a:p>
            <a:pPr marL="0" indent="0">
              <a:buNone/>
            </a:pPr>
            <a:r>
              <a:rPr lang="en-US" i="1" dirty="0"/>
              <a:t>•	Undertake regular fixity checks on an ongoing basis to mitigate risks, including but not limited to, corruption of, or changes (accidental, </a:t>
            </a:r>
            <a:r>
              <a:rPr lang="en-US" i="1" dirty="0" err="1"/>
              <a:t>unauthorised</a:t>
            </a:r>
            <a:r>
              <a:rPr lang="en-US" i="1" dirty="0"/>
              <a:t> or malicious) to, digital content or metadata;</a:t>
            </a:r>
          </a:p>
          <a:p>
            <a:pPr marL="0" indent="0">
              <a:buNone/>
            </a:pPr>
            <a:r>
              <a:rPr lang="en-US" i="1" dirty="0"/>
              <a:t>•	Regularly monitor and report on the fixity of digital content to ensure no changes (accidental, </a:t>
            </a:r>
            <a:r>
              <a:rPr lang="en-US" i="1" dirty="0" err="1"/>
              <a:t>unauthorised</a:t>
            </a:r>
            <a:r>
              <a:rPr lang="en-US" i="1" dirty="0"/>
              <a:t> or malicious) or corruption have taken place.</a:t>
            </a:r>
            <a:endParaRPr lang="en-US" i="1" dirty="0" smtClean="0"/>
          </a:p>
        </p:txBody>
      </p:sp>
    </p:spTree>
    <p:extLst>
      <p:ext uri="{BB962C8B-B14F-4D97-AF65-F5344CB8AC3E}">
        <p14:creationId xmlns:p14="http://schemas.microsoft.com/office/powerpoint/2010/main" val="10343739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Published version</a:t>
            </a:r>
            <a:endParaRPr lang="en-GB" dirty="0"/>
          </a:p>
        </p:txBody>
      </p:sp>
      <p:sp>
        <p:nvSpPr>
          <p:cNvPr id="3" name="Content Placeholder 2"/>
          <p:cNvSpPr>
            <a:spLocks noGrp="1"/>
          </p:cNvSpPr>
          <p:nvPr>
            <p:ph idx="1"/>
          </p:nvPr>
        </p:nvSpPr>
        <p:spPr/>
        <p:txBody>
          <a:bodyPr>
            <a:normAutofit fontScale="70000" lnSpcReduction="20000"/>
          </a:bodyPr>
          <a:lstStyle/>
          <a:p>
            <a:pPr marL="0" indent="0">
              <a:buNone/>
            </a:pPr>
            <a:r>
              <a:rPr lang="en-US" b="1" dirty="0" smtClean="0"/>
              <a:t>Maintaining </a:t>
            </a:r>
            <a:r>
              <a:rPr lang="en-US" b="1" dirty="0"/>
              <a:t>fixity, integrity, authenticity and provenance</a:t>
            </a:r>
          </a:p>
          <a:p>
            <a:pPr marL="0" indent="0">
              <a:buNone/>
            </a:pPr>
            <a:r>
              <a:rPr lang="en-US" i="1" dirty="0"/>
              <a:t>In order to be a trustworthy custodian, CUL </a:t>
            </a:r>
            <a:r>
              <a:rPr lang="en-US" i="1" dirty="0" err="1"/>
              <a:t>recognises</a:t>
            </a:r>
            <a:r>
              <a:rPr lang="en-US" i="1" dirty="0"/>
              <a:t> that maintaining the integrity, authenticity and provenance of digital content is essential. While digital processes alone cannot prove the integrity, authenticity and/or provenance of digital content, they can aid in ensuring knowledge about the digital content is retained over time. ‘Fixity’ is the measure used by the digital preservation community to ensure that no </a:t>
            </a:r>
            <a:r>
              <a:rPr lang="en-US" i="1" dirty="0" err="1"/>
              <a:t>unauthorised</a:t>
            </a:r>
            <a:r>
              <a:rPr lang="en-US" i="1" dirty="0"/>
              <a:t> change to digital content occurs. CUL ensures that adequate technical processes are in place for all digital content and/or metadata in its custody, in order to measure the fixity of CUL’s digital content. Fixity is regularly monitored – annually for all digital content and more frequently for some classes of digital content, as required. Where </a:t>
            </a:r>
            <a:r>
              <a:rPr lang="en-US" i="1" dirty="0" err="1"/>
              <a:t>unauthorised</a:t>
            </a:r>
            <a:r>
              <a:rPr lang="en-US" i="1" dirty="0"/>
              <a:t> changes or corruption has occurred, this is immediately reported on and recovery efforts are enacted.</a:t>
            </a:r>
          </a:p>
          <a:p>
            <a:pPr marL="0" indent="0">
              <a:buNone/>
            </a:pPr>
            <a:endParaRPr lang="en-US" i="1" dirty="0"/>
          </a:p>
          <a:p>
            <a:pPr marL="0" indent="0">
              <a:buNone/>
            </a:pPr>
            <a:r>
              <a:rPr lang="en-US" i="1" dirty="0"/>
              <a:t>For all digital content, fixity is established immediately after preservation masters and/or co-masters are created by CUL, or transferred into CUL’s custody. For digital content on offer, appraisal only takes place after fixity is established. Digital content and/or metadata moved within CUL, has in place appropriate digital processes to evidence that no </a:t>
            </a:r>
            <a:r>
              <a:rPr lang="en-US" i="1" dirty="0" err="1"/>
              <a:t>unauthorised</a:t>
            </a:r>
            <a:r>
              <a:rPr lang="en-US" i="1" dirty="0"/>
              <a:t> changes or corruption has occurred. Digital content acquired by CUL has persistent identifiers applied, with ‘original’ filenames retained in metadata.</a:t>
            </a:r>
          </a:p>
          <a:p>
            <a:pPr marL="0" indent="0">
              <a:buNone/>
            </a:pPr>
            <a:endParaRPr lang="en-US" dirty="0"/>
          </a:p>
          <a:p>
            <a:pPr marL="0" indent="0">
              <a:buNone/>
            </a:pPr>
            <a:endParaRPr lang="en-US" dirty="0" smtClean="0"/>
          </a:p>
        </p:txBody>
      </p:sp>
    </p:spTree>
    <p:extLst>
      <p:ext uri="{BB962C8B-B14F-4D97-AF65-F5344CB8AC3E}">
        <p14:creationId xmlns:p14="http://schemas.microsoft.com/office/powerpoint/2010/main" val="26484004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850</Words>
  <Application>Microsoft Office PowerPoint</Application>
  <PresentationFormat>Widescreen</PresentationFormat>
  <Paragraphs>103</Paragraphs>
  <Slides>10</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Part 4 The DP policy authoring process</vt:lpstr>
      <vt:lpstr>Policy authoring process – stage 1</vt:lpstr>
      <vt:lpstr>Policy authoring process – stage 2</vt:lpstr>
      <vt:lpstr>What do you need?</vt:lpstr>
      <vt:lpstr>Think about…</vt:lpstr>
      <vt:lpstr>What else do you need?</vt:lpstr>
      <vt:lpstr>Actual drafting</vt:lpstr>
      <vt:lpstr>Early draft version</vt:lpstr>
      <vt:lpstr>Published version</vt:lpstr>
      <vt:lpstr>Digital Preservation Policy - published versions</vt:lpstr>
    </vt:vector>
  </TitlesOfParts>
  <Company>University of Oxford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 4 The DP policy authoring process</dc:title>
  <dc:creator>Edith Halvarsson</dc:creator>
  <cp:lastModifiedBy>Edith Halvarsson</cp:lastModifiedBy>
  <cp:revision>1</cp:revision>
  <dcterms:created xsi:type="dcterms:W3CDTF">2018-12-05T12:42:30Z</dcterms:created>
  <dcterms:modified xsi:type="dcterms:W3CDTF">2018-12-05T12:44:21Z</dcterms:modified>
</cp:coreProperties>
</file>